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0"/>
  </p:notesMasterIdLst>
  <p:handoutMasterIdLst>
    <p:handoutMasterId r:id="rId11"/>
  </p:handoutMasterIdLst>
  <p:sldIdLst>
    <p:sldId id="297" r:id="rId2"/>
    <p:sldId id="362" r:id="rId3"/>
    <p:sldId id="318" r:id="rId4"/>
    <p:sldId id="349" r:id="rId5"/>
    <p:sldId id="350" r:id="rId6"/>
    <p:sldId id="327" r:id="rId7"/>
    <p:sldId id="352" r:id="rId8"/>
    <p:sldId id="286" r:id="rId9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5C9B"/>
    <a:srgbClr val="FF0000"/>
    <a:srgbClr val="0056AC"/>
    <a:srgbClr val="CC0000"/>
    <a:srgbClr val="EFF5FB"/>
    <a:srgbClr val="E8EA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Темный стиль 1 - акцент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50" autoAdjust="0"/>
    <p:restoredTop sz="96096" autoAdjust="0"/>
  </p:normalViewPr>
  <p:slideViewPr>
    <p:cSldViewPr snapToGrid="0">
      <p:cViewPr varScale="1">
        <p:scale>
          <a:sx n="85" d="100"/>
          <a:sy n="85" d="100"/>
        </p:scale>
        <p:origin x="365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-3108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ECCC4-ECB1-40BB-AC16-E082C50F7F34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91A8B-D202-410A-ACF1-EC38ED43C8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09327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314F95-AAC8-462B-A876-85BC09C8DDDE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62960-F4B0-402B-BAAA-26C8FE08D49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043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ервы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46120" y="2160270"/>
            <a:ext cx="8709660" cy="4457700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3890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52400" y="6322060"/>
            <a:ext cx="60198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6E8778-3440-4FC9-9BC4-D1A15C2FC4DD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4"/>
          </p:nvPr>
        </p:nvSpPr>
        <p:spPr>
          <a:xfrm>
            <a:off x="1298575" y="1327150"/>
            <a:ext cx="10717213" cy="4365625"/>
          </a:xfrm>
          <a:prstGeom prst="rect">
            <a:avLst/>
          </a:prstGeom>
        </p:spPr>
        <p:txBody>
          <a:bodyPr/>
          <a:lstStyle>
            <a:lvl1pPr algn="ctr">
              <a:buNone/>
              <a:defRPr sz="2800">
                <a:solidFill>
                  <a:srgbClr val="005C9B"/>
                </a:solidFill>
              </a:defRPr>
            </a:lvl1pPr>
            <a:lvl2pPr>
              <a:buNone/>
              <a:defRPr>
                <a:solidFill>
                  <a:srgbClr val="005C9B"/>
                </a:solidFill>
              </a:defRPr>
            </a:lvl2pPr>
            <a:lvl3pPr>
              <a:buNone/>
              <a:defRPr>
                <a:solidFill>
                  <a:srgbClr val="005C9B"/>
                </a:solidFill>
              </a:defRPr>
            </a:lvl3pPr>
            <a:lvl4pPr>
              <a:buNone/>
              <a:defRPr>
                <a:solidFill>
                  <a:srgbClr val="005C9B"/>
                </a:solidFill>
              </a:defRPr>
            </a:lvl4pPr>
            <a:lvl5pPr>
              <a:buNone/>
              <a:defRPr>
                <a:solidFill>
                  <a:srgbClr val="005C9B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1297857" y="127819"/>
            <a:ext cx="10717161" cy="875071"/>
          </a:xfrm>
          <a:prstGeom prst="rect">
            <a:avLst/>
          </a:prstGeom>
        </p:spPr>
        <p:txBody>
          <a:bodyPr anchor="ctr"/>
          <a:lstStyle>
            <a:lvl1pPr algn="ctr">
              <a:defRPr sz="3600">
                <a:solidFill>
                  <a:srgbClr val="005C9B"/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57319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след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268980" y="2103120"/>
            <a:ext cx="8652510" cy="452628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spcAft>
                <a:spcPts val="1200"/>
              </a:spcAft>
              <a:defRPr sz="6600" baseline="0">
                <a:solidFill>
                  <a:schemeClr val="bg1"/>
                </a:solidFill>
              </a:defRPr>
            </a:lvl1pPr>
          </a:lstStyle>
          <a:p>
            <a:r>
              <a:rPr lang="ru-RU" dirty="0" smtClean="0"/>
              <a:t>СПАСИБО</a:t>
            </a:r>
            <a:br>
              <a:rPr lang="ru-RU" dirty="0" smtClean="0"/>
            </a:br>
            <a:r>
              <a:rPr lang="ru-RU" dirty="0" smtClean="0"/>
              <a:t>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62937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/>
          <a:p>
            <a:fld id="{96C3C098-0FBB-4080-9287-40DBC2D90E0A}" type="datetimeFigureOut">
              <a:rPr lang="ru-RU" smtClean="0"/>
              <a:pPr/>
              <a:t>14.04.2017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lIns="121917" tIns="60958" rIns="121917" bIns="60958"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lIns="121917" tIns="60958" rIns="121917" bIns="60958"/>
          <a:lstStyle/>
          <a:p>
            <a:fld id="{C138D210-9C93-4574-ABE7-3A36127E671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161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9801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  <p:sldLayoutId id="2147483657" r:id="rId3"/>
    <p:sldLayoutId id="2147483658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800" dirty="0" smtClean="0"/>
              <a:t>Концептуальные подходы к ведению</a:t>
            </a:r>
            <a:r>
              <a:rPr lang="en-US" sz="3800" dirty="0" smtClean="0"/>
              <a:t/>
            </a:r>
            <a:br>
              <a:rPr lang="en-US" sz="3800" dirty="0" smtClean="0"/>
            </a:br>
            <a:r>
              <a:rPr lang="ru-RU" sz="3800" dirty="0" smtClean="0"/>
              <a:t>Национального реестра специалистов</a:t>
            </a:r>
            <a:r>
              <a:rPr lang="ru-RU" sz="3800" dirty="0" smtClean="0"/>
              <a:t/>
            </a:r>
            <a:br>
              <a:rPr lang="ru-RU" sz="38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2400" dirty="0" smtClean="0"/>
              <a:t>Докладчик: заместитель руководителя аппарата НОПРИЗ </a:t>
            </a:r>
            <a:r>
              <a:rPr lang="ru-RU" sz="2400" dirty="0" err="1" smtClean="0"/>
              <a:t>В.А.Ерёмин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594924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sz="quarter" idx="14"/>
          </p:nvPr>
        </p:nvSpPr>
        <p:spPr>
          <a:xfrm>
            <a:off x="931493" y="1128045"/>
            <a:ext cx="11084296" cy="4725823"/>
          </a:xfrm>
        </p:spPr>
        <p:txBody>
          <a:bodyPr/>
          <a:lstStyle/>
          <a:p>
            <a:pPr indent="228600" algn="l"/>
            <a:r>
              <a:rPr lang="ru-RU" sz="2000" dirty="0" smtClean="0"/>
              <a:t>Статьи 47, 48, 50, 55.5-1 Градостроительного кодекса Российской Федерации</a:t>
            </a:r>
          </a:p>
          <a:p>
            <a:pPr indent="228600" algn="l"/>
            <a:endParaRPr lang="ru-RU" sz="2000" dirty="0" smtClean="0"/>
          </a:p>
          <a:p>
            <a:pPr indent="228600" algn="l"/>
            <a:r>
              <a:rPr lang="ru-RU" sz="2000" dirty="0" smtClean="0"/>
              <a:t> </a:t>
            </a:r>
            <a:r>
              <a:rPr lang="ru-RU" sz="2200" dirty="0" smtClean="0"/>
              <a:t>- Работы </a:t>
            </a:r>
            <a:r>
              <a:rPr lang="ru-RU" sz="2200" dirty="0"/>
              <a:t>по договорам о </a:t>
            </a:r>
            <a:r>
              <a:rPr lang="ru-RU" sz="2200" dirty="0" smtClean="0"/>
              <a:t>выполнении инженерных изысканий и подготовке проектной документации, заключенными </a:t>
            </a:r>
            <a:r>
              <a:rPr lang="ru-RU" sz="2200" dirty="0"/>
              <a:t>с застройщиком, техническим заказчиком, лицом, ответственным за эксплуатацию здания, сооружения, региональным </a:t>
            </a:r>
            <a:r>
              <a:rPr lang="ru-RU" sz="2200" dirty="0" smtClean="0"/>
              <a:t>оператором, </a:t>
            </a:r>
            <a:r>
              <a:rPr lang="ru-RU" sz="2200" dirty="0"/>
              <a:t>должны выполняться </a:t>
            </a:r>
            <a:r>
              <a:rPr lang="ru-RU" sz="2200" dirty="0" smtClean="0"/>
              <a:t>только ИП или ЮЛ, </a:t>
            </a:r>
            <a:r>
              <a:rPr lang="ru-RU" sz="2200" dirty="0"/>
              <a:t>которые являются членами саморегулируемых организаций в области </a:t>
            </a:r>
            <a:r>
              <a:rPr lang="ru-RU" sz="2200" dirty="0" smtClean="0"/>
              <a:t>инженерных изысканий и архитектурно-строительного проектирования. </a:t>
            </a:r>
            <a:r>
              <a:rPr lang="ru-RU" sz="2200" b="1" dirty="0"/>
              <a:t>Выполнение работ по </a:t>
            </a:r>
            <a:r>
              <a:rPr lang="ru-RU" sz="2200" b="1" dirty="0" smtClean="0"/>
              <a:t>выполнению инженерных изысканий и подготовке </a:t>
            </a:r>
            <a:r>
              <a:rPr lang="ru-RU" sz="2200" b="1" dirty="0"/>
              <a:t>ПД по таким договорам обеспечивается специалистами по организации </a:t>
            </a:r>
            <a:r>
              <a:rPr lang="ru-RU" sz="2200" b="1" dirty="0" smtClean="0"/>
              <a:t>инженерных изысканий и архитектурно-строительного </a:t>
            </a:r>
            <a:r>
              <a:rPr lang="ru-RU" sz="2200" b="1" dirty="0"/>
              <a:t>проектирования</a:t>
            </a:r>
            <a:r>
              <a:rPr lang="ru-RU" sz="2200" dirty="0"/>
              <a:t> (главными инженерами проектов, главными архитекторами проектов). </a:t>
            </a:r>
            <a:endParaRPr lang="ru-RU" sz="2200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ВНИМАНИЕ!!!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7815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latin typeface="Times New Roman"/>
                <a:ea typeface="Calibri"/>
                <a:cs typeface="Times New Roman"/>
              </a:rPr>
              <a:t/>
            </a:r>
            <a:br>
              <a:rPr lang="ru-RU" sz="2400" b="1" dirty="0" smtClean="0">
                <a:latin typeface="Times New Roman"/>
                <a:ea typeface="Calibri"/>
                <a:cs typeface="Times New Roman"/>
              </a:rPr>
            </a:br>
            <a:r>
              <a:rPr lang="ru-RU" sz="2400" b="1" dirty="0"/>
              <a:t>Схема действий </a:t>
            </a:r>
            <a:r>
              <a:rPr lang="ru-RU" sz="2400" b="1" dirty="0" smtClean="0"/>
              <a:t>по </a:t>
            </a:r>
            <a:r>
              <a:rPr lang="ru-RU" sz="2400" b="1" dirty="0"/>
              <a:t>наполнению Национального реестра специалистов в изысканиях и проектировании</a:t>
            </a:r>
            <a:br>
              <a:rPr lang="ru-RU" sz="2400" b="1" dirty="0"/>
            </a:b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9269" y="1118151"/>
            <a:ext cx="3091069" cy="526774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Блок технический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617843" y="1118151"/>
            <a:ext cx="8478080" cy="526774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Блок методологии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3617844" y="1898374"/>
            <a:ext cx="8478080" cy="1681584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31.03.2017</a:t>
            </a:r>
          </a:p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Приказа Минстроя </a:t>
            </a:r>
            <a:r>
              <a:rPr lang="ru-R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России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ведении НРС, 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включая Перечень направлений подготовки </a:t>
            </a:r>
            <a:r>
              <a:rPr lang="ru-R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(285)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617846" y="3833694"/>
            <a:ext cx="8478077" cy="1285677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01.05.2017</a:t>
            </a:r>
          </a:p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Разработка Положения о ведении Реестра (внутренний документ НОПРИЗ);</a:t>
            </a:r>
          </a:p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Разработка Положения об обработке персональных данных;</a:t>
            </a:r>
          </a:p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Разработка Положения о хранении документов (ведении архива).</a:t>
            </a:r>
          </a:p>
          <a:p>
            <a:pPr lvl="0"/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Исп: НОПРИЗ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19270" y="5496338"/>
            <a:ext cx="11976652" cy="506897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01.05.2017</a:t>
            </a:r>
          </a:p>
          <a:p>
            <a:pPr lvl="0"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Национального реестра специалистов в изысканиях и проектировании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119270" y="1898374"/>
            <a:ext cx="3091068" cy="1590261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31.12.16</a:t>
            </a:r>
          </a:p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технического задания</a:t>
            </a:r>
          </a:p>
          <a:p>
            <a:pPr lvl="0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Исп:  НОПРИЗ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19270" y="3833694"/>
            <a:ext cx="3091068" cy="1409916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30.04.17</a:t>
            </a:r>
          </a:p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Разработка программного обеспечения НРС </a:t>
            </a:r>
          </a:p>
        </p:txBody>
      </p:sp>
      <p:cxnSp>
        <p:nvCxnSpPr>
          <p:cNvPr id="4" name="Прямая со стрелкой 3"/>
          <p:cNvCxnSpPr/>
          <p:nvPr/>
        </p:nvCxnSpPr>
        <p:spPr>
          <a:xfrm>
            <a:off x="1431235" y="1644925"/>
            <a:ext cx="0" cy="25344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7638609" y="1644925"/>
            <a:ext cx="0" cy="25344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1431235" y="3488635"/>
            <a:ext cx="0" cy="34477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7727672" y="3579958"/>
            <a:ext cx="0" cy="25344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464366" y="5260285"/>
            <a:ext cx="0" cy="25344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4934777" y="5119371"/>
            <a:ext cx="6627" cy="4001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>
            <a:off x="7727672" y="5103635"/>
            <a:ext cx="6627" cy="4001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>
            <a:off x="10661375" y="5103635"/>
            <a:ext cx="6627" cy="40016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7446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18344" y="0"/>
            <a:ext cx="10717161" cy="875071"/>
          </a:xfrm>
        </p:spPr>
        <p:txBody>
          <a:bodyPr/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/>
              <a:t>В соответствии со статьей </a:t>
            </a:r>
            <a:r>
              <a:rPr lang="ru-RU" sz="2000" b="1" dirty="0" smtClean="0"/>
              <a:t>55.5-1 </a:t>
            </a:r>
            <a:r>
              <a:rPr lang="ru-RU" sz="2000" b="1" dirty="0"/>
              <a:t>для включения в Национальный реестр, специалист должен соответствовать следующим минимальным требованиям:</a:t>
            </a:r>
            <a:br>
              <a:rPr lang="ru-RU" sz="2000" b="1" dirty="0"/>
            </a:br>
            <a:endParaRPr lang="ru-RU" sz="2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73017" y="1470992"/>
            <a:ext cx="8388625" cy="55659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высшего образования по профессии, специальности или направлению подготовки в области строительства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73017" y="2286000"/>
            <a:ext cx="8388625" cy="632793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стажа работы соответственно в организациях, выполняющих инженерные изыскания, осуществляющих подготовку проектной документации на инженерных должностях не менее чем три года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773017" y="3193774"/>
            <a:ext cx="8388625" cy="55659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общего трудового стажа по профессии, специальности или направлению подготовки в области строительства не менее чем десять лет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773016" y="4142963"/>
            <a:ext cx="8388625" cy="55659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повышение квалификации специалиста по направлению подготовки в области строительства не реже одного раза в пять лет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773017" y="5015949"/>
            <a:ext cx="8388625" cy="55659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наличие разрешения на работу (для иностранных граждан)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550505" y="1490870"/>
            <a:ext cx="924338" cy="526774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555475" y="2377111"/>
            <a:ext cx="924338" cy="526774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555475" y="3193774"/>
            <a:ext cx="924338" cy="526774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550505" y="4142963"/>
            <a:ext cx="924338" cy="526774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555475" y="5030857"/>
            <a:ext cx="924338" cy="526774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5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69909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dirty="0"/>
              <a:t>Для выполнения указанных требований Градостроительного кодекса специалист должен представить следующие документы: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30016" y="1227483"/>
            <a:ext cx="626165" cy="39259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1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30016" y="1962206"/>
            <a:ext cx="626166" cy="432352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2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30016" y="2699495"/>
            <a:ext cx="626166" cy="412474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3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630016" y="3424541"/>
            <a:ext cx="626166" cy="407504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4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30016" y="4144618"/>
            <a:ext cx="626166" cy="39756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5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630016" y="4740965"/>
            <a:ext cx="626166" cy="387626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6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630016" y="5360504"/>
            <a:ext cx="626166" cy="387626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7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613991" y="1247361"/>
            <a:ext cx="7345017" cy="34444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Заявление на включение в НРС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613991" y="1962206"/>
            <a:ext cx="7345017" cy="44226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Копия диплома о высшем образовании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2613985" y="2713161"/>
            <a:ext cx="7345017" cy="398807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Копия трудовой книжки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613989" y="3420656"/>
            <a:ext cx="7345017" cy="41138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Копия удостоверения о повышении квалификации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613991" y="4144618"/>
            <a:ext cx="7345017" cy="34444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Копия разрешения на работу/патент (для иностранных граждан)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613987" y="4784145"/>
            <a:ext cx="7345017" cy="34444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Справка об отсутствии судимости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2613986" y="5403684"/>
            <a:ext cx="7345017" cy="34444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Согласие на обработку персональных данных</a:t>
            </a:r>
          </a:p>
        </p:txBody>
      </p:sp>
    </p:spTree>
    <p:extLst>
      <p:ext uri="{BB962C8B-B14F-4D97-AF65-F5344CB8AC3E}">
        <p14:creationId xmlns:p14="http://schemas.microsoft.com/office/powerpoint/2010/main" val="4070409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Регламент ведения НРС НОПРИЗ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36810" y="1361655"/>
            <a:ext cx="2768051" cy="633623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Специалист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15776" y="1369107"/>
            <a:ext cx="2754800" cy="618720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СРО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153940" y="1354201"/>
            <a:ext cx="2643808" cy="633625"/>
          </a:xfrm>
          <a:prstGeom prst="rect">
            <a:avLst/>
          </a:prstGeom>
          <a:gradFill flip="none" rotWithShape="1">
            <a:gsLst>
              <a:gs pos="0">
                <a:srgbClr val="FF0000">
                  <a:shade val="30000"/>
                  <a:satMod val="115000"/>
                </a:srgbClr>
              </a:gs>
              <a:gs pos="50000">
                <a:srgbClr val="FF0000">
                  <a:shade val="67500"/>
                  <a:satMod val="115000"/>
                </a:srgbClr>
              </a:gs>
              <a:gs pos="100000">
                <a:srgbClr val="FF0000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</a:rPr>
              <a:t>Комиссия </a:t>
            </a:r>
            <a:r>
              <a:rPr lang="ru-RU" b="1" dirty="0" smtClean="0">
                <a:solidFill>
                  <a:schemeClr val="bg1"/>
                </a:solidFill>
              </a:rPr>
              <a:t>НОПРИЗ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36810" y="2316038"/>
            <a:ext cx="2867442" cy="2054905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bg1"/>
                </a:solidFill>
              </a:rPr>
              <a:t>Заявление о включении, </a:t>
            </a:r>
          </a:p>
          <a:p>
            <a:r>
              <a:rPr lang="ru-RU" sz="1600" dirty="0">
                <a:solidFill>
                  <a:schemeClr val="bg1"/>
                </a:solidFill>
              </a:rPr>
              <a:t>изменении данных, </a:t>
            </a:r>
          </a:p>
          <a:p>
            <a:r>
              <a:rPr lang="ru-RU" sz="1600" dirty="0" smtClean="0">
                <a:solidFill>
                  <a:schemeClr val="bg1"/>
                </a:solidFill>
              </a:rPr>
              <a:t>Исключении</a:t>
            </a:r>
          </a:p>
          <a:p>
            <a:endParaRPr lang="ru-RU" sz="1600" dirty="0">
              <a:solidFill>
                <a:schemeClr val="bg1"/>
              </a:solidFill>
            </a:endParaRPr>
          </a:p>
          <a:p>
            <a:r>
              <a:rPr lang="ru-RU" sz="1600" dirty="0" smtClean="0">
                <a:solidFill>
                  <a:schemeClr val="bg1"/>
                </a:solidFill>
              </a:rPr>
              <a:t>+</a:t>
            </a:r>
          </a:p>
          <a:p>
            <a:endParaRPr lang="ru-RU" sz="1600" dirty="0" smtClean="0">
              <a:solidFill>
                <a:schemeClr val="bg1"/>
              </a:solidFill>
            </a:endParaRPr>
          </a:p>
          <a:p>
            <a:r>
              <a:rPr lang="ru-RU" sz="1600" dirty="0" smtClean="0">
                <a:solidFill>
                  <a:schemeClr val="bg1"/>
                </a:solidFill>
              </a:rPr>
              <a:t>Пакет документов</a:t>
            </a:r>
            <a:endParaRPr lang="ru-RU" sz="1600" dirty="0">
              <a:solidFill>
                <a:schemeClr val="bg1"/>
              </a:solidFill>
            </a:endParaRPr>
          </a:p>
          <a:p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276850" y="2319130"/>
            <a:ext cx="2832652" cy="762000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bg1"/>
                </a:solidFill>
              </a:rPr>
              <a:t>Прием заявлений и пакета </a:t>
            </a:r>
            <a:r>
              <a:rPr lang="ru-RU" sz="1600" dirty="0" smtClean="0">
                <a:solidFill>
                  <a:schemeClr val="bg1"/>
                </a:solidFill>
              </a:rPr>
              <a:t>документов специалистом СРО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76850" y="3389796"/>
            <a:ext cx="2832652" cy="482287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>
                <a:solidFill>
                  <a:schemeClr val="bg1"/>
                </a:solidFill>
              </a:rPr>
              <a:t>Первичная проверка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276850" y="4292894"/>
            <a:ext cx="2832652" cy="808707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dirty="0" smtClean="0">
                <a:solidFill>
                  <a:schemeClr val="bg1"/>
                </a:solidFill>
              </a:rPr>
              <a:t>Направление на электронном и бумажном носителе </a:t>
            </a:r>
            <a:r>
              <a:rPr lang="ru-RU" sz="1600" dirty="0">
                <a:solidFill>
                  <a:schemeClr val="bg1"/>
                </a:solidFill>
              </a:rPr>
              <a:t>в Комиссию</a:t>
            </a:r>
          </a:p>
        </p:txBody>
      </p:sp>
      <p:cxnSp>
        <p:nvCxnSpPr>
          <p:cNvPr id="15" name="Прямая со стрелкой 14"/>
          <p:cNvCxnSpPr>
            <a:stCxn id="10" idx="2"/>
            <a:endCxn id="11" idx="0"/>
          </p:cNvCxnSpPr>
          <p:nvPr/>
        </p:nvCxnSpPr>
        <p:spPr>
          <a:xfrm>
            <a:off x="6693176" y="3081130"/>
            <a:ext cx="0" cy="30866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6690966" y="3877080"/>
            <a:ext cx="0" cy="41081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9155042" y="2319130"/>
            <a:ext cx="2737127" cy="3096831"/>
          </a:xfrm>
          <a:prstGeom prst="rect">
            <a:avLst/>
          </a:prstGeom>
          <a:gradFill flip="none" rotWithShape="1">
            <a:gsLst>
              <a:gs pos="0">
                <a:srgbClr val="0070C0">
                  <a:shade val="30000"/>
                  <a:satMod val="115000"/>
                </a:srgbClr>
              </a:gs>
              <a:gs pos="50000">
                <a:srgbClr val="0070C0">
                  <a:shade val="67500"/>
                  <a:satMod val="115000"/>
                </a:srgbClr>
              </a:gs>
              <a:gs pos="100000">
                <a:srgbClr val="0070C0">
                  <a:shade val="100000"/>
                  <a:satMod val="115000"/>
                </a:srgbClr>
              </a:gs>
            </a:gsLst>
            <a:lin ang="16200000" scaled="1"/>
            <a:tileRect/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1. Включение </a:t>
            </a:r>
            <a:r>
              <a:rPr lang="ru-RU" sz="1600" b="1" dirty="0">
                <a:solidFill>
                  <a:schemeClr val="bg1"/>
                </a:solidFill>
              </a:rPr>
              <a:t>сведений или внесение изменений </a:t>
            </a:r>
            <a:br>
              <a:rPr lang="ru-RU" sz="1600" b="1" dirty="0">
                <a:solidFill>
                  <a:schemeClr val="bg1"/>
                </a:solidFill>
              </a:rPr>
            </a:br>
            <a:r>
              <a:rPr lang="ru-RU" sz="1600" b="1" dirty="0">
                <a:solidFill>
                  <a:schemeClr val="bg1"/>
                </a:solidFill>
              </a:rPr>
              <a:t>в </a:t>
            </a:r>
            <a:r>
              <a:rPr lang="ru-RU" sz="1600" b="1" dirty="0" smtClean="0">
                <a:solidFill>
                  <a:schemeClr val="bg1"/>
                </a:solidFill>
              </a:rPr>
              <a:t>НРС;</a:t>
            </a:r>
            <a:endParaRPr lang="en-US" sz="1600" b="1" dirty="0">
              <a:solidFill>
                <a:schemeClr val="bg1"/>
              </a:solidFill>
            </a:endParaRPr>
          </a:p>
          <a:p>
            <a:endParaRPr lang="ru-RU" sz="1600" b="1" dirty="0">
              <a:solidFill>
                <a:schemeClr val="bg1"/>
              </a:solidFill>
            </a:endParaRPr>
          </a:p>
          <a:p>
            <a:r>
              <a:rPr lang="ru-RU" sz="1600" b="1" dirty="0">
                <a:solidFill>
                  <a:schemeClr val="bg1"/>
                </a:solidFill>
              </a:rPr>
              <a:t>2. Отказ во внесении </a:t>
            </a:r>
            <a:r>
              <a:rPr lang="ru-RU" sz="1600" b="1" dirty="0" smtClean="0">
                <a:solidFill>
                  <a:schemeClr val="bg1"/>
                </a:solidFill>
              </a:rPr>
              <a:t>изменений сообщается о:</a:t>
            </a:r>
          </a:p>
          <a:p>
            <a:r>
              <a:rPr lang="ru-RU" sz="1600" dirty="0" smtClean="0">
                <a:solidFill>
                  <a:schemeClr val="bg1"/>
                </a:solidFill>
              </a:rPr>
              <a:t>-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r>
              <a:rPr lang="ru-RU" sz="1600" i="1" dirty="0" smtClean="0">
                <a:solidFill>
                  <a:schemeClr val="bg1"/>
                </a:solidFill>
              </a:rPr>
              <a:t>Невозможности внесения;</a:t>
            </a:r>
          </a:p>
          <a:p>
            <a:r>
              <a:rPr lang="ru-RU" sz="1600" i="1" dirty="0" smtClean="0">
                <a:solidFill>
                  <a:schemeClr val="bg1"/>
                </a:solidFill>
              </a:rPr>
              <a:t> -  Возврате </a:t>
            </a:r>
            <a:r>
              <a:rPr lang="ru-RU" sz="1600" i="1" dirty="0">
                <a:solidFill>
                  <a:schemeClr val="bg1"/>
                </a:solidFill>
              </a:rPr>
              <a:t>на </a:t>
            </a:r>
            <a:r>
              <a:rPr lang="ru-RU" sz="1600" i="1" dirty="0" smtClean="0">
                <a:solidFill>
                  <a:schemeClr val="bg1"/>
                </a:solidFill>
              </a:rPr>
              <a:t>доработку.</a:t>
            </a:r>
            <a:endParaRPr lang="ru-RU" sz="1600" i="1" dirty="0">
              <a:solidFill>
                <a:schemeClr val="bg1"/>
              </a:solidFill>
            </a:endParaRPr>
          </a:p>
          <a:p>
            <a:endParaRPr lang="ru-RU" sz="1600" i="1" dirty="0">
              <a:solidFill>
                <a:schemeClr val="bg1"/>
              </a:solidFill>
            </a:endParaRPr>
          </a:p>
        </p:txBody>
      </p:sp>
      <p:cxnSp>
        <p:nvCxnSpPr>
          <p:cNvPr id="20" name="Прямая со стрелкой 19"/>
          <p:cNvCxnSpPr>
            <a:endCxn id="10" idx="1"/>
          </p:cNvCxnSpPr>
          <p:nvPr/>
        </p:nvCxnSpPr>
        <p:spPr>
          <a:xfrm>
            <a:off x="4064000" y="1965739"/>
            <a:ext cx="1212850" cy="73439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3" idx="3"/>
          </p:cNvCxnSpPr>
          <p:nvPr/>
        </p:nvCxnSpPr>
        <p:spPr>
          <a:xfrm flipV="1">
            <a:off x="8109502" y="1965739"/>
            <a:ext cx="1045541" cy="2731509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9508436" y="5256696"/>
            <a:ext cx="11042" cy="82826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 flipV="1">
            <a:off x="2770532" y="6082749"/>
            <a:ext cx="6726859" cy="220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endCxn id="7" idx="2"/>
          </p:cNvCxnSpPr>
          <p:nvPr/>
        </p:nvCxnSpPr>
        <p:spPr>
          <a:xfrm flipV="1">
            <a:off x="2770531" y="4370943"/>
            <a:ext cx="0" cy="17217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H="1">
            <a:off x="2670314" y="938696"/>
            <a:ext cx="2208" cy="428488"/>
          </a:xfrm>
          <a:prstGeom prst="line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 flipV="1">
            <a:off x="2657890" y="945323"/>
            <a:ext cx="7921762" cy="4416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H="1">
            <a:off x="10579652" y="938697"/>
            <a:ext cx="1" cy="3644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660348" y="2871304"/>
            <a:ext cx="607391" cy="0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4636054" y="2871304"/>
            <a:ext cx="35337" cy="239422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4627218" y="5267739"/>
            <a:ext cx="488121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7062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/>
              <a:t>Наделение СРО полномочиями по принятию и проверке документов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0162" y="4148015"/>
            <a:ext cx="2498366" cy="85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4268624" y="1685727"/>
            <a:ext cx="4281443" cy="1000354"/>
          </a:xfrm>
          <a:prstGeom prst="rect">
            <a:avLst/>
          </a:prstGeom>
          <a:solidFill>
            <a:srgbClr val="FF0000"/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</a:rPr>
              <a:t>СРО</a:t>
            </a:r>
            <a:endParaRPr lang="ru-RU" sz="2400" b="1" dirty="0">
              <a:solidFill>
                <a:schemeClr val="bg1"/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6409346" y="3674830"/>
            <a:ext cx="1819" cy="435571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65250" y="2806219"/>
            <a:ext cx="50334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0056AC"/>
                </a:solidFill>
              </a:rPr>
              <a:t>З</a:t>
            </a:r>
            <a:r>
              <a:rPr lang="ru-RU" sz="1600" b="1" dirty="0" smtClean="0">
                <a:solidFill>
                  <a:srgbClr val="0056AC"/>
                </a:solidFill>
              </a:rPr>
              <a:t>аявление </a:t>
            </a:r>
            <a:r>
              <a:rPr lang="ru-RU" sz="1600" b="1" dirty="0">
                <a:solidFill>
                  <a:srgbClr val="0056AC"/>
                </a:solidFill>
              </a:rPr>
              <a:t>о </a:t>
            </a:r>
            <a:r>
              <a:rPr lang="ru-RU" sz="1600" b="1" dirty="0" smtClean="0">
                <a:solidFill>
                  <a:srgbClr val="0056AC"/>
                </a:solidFill>
              </a:rPr>
              <a:t>волеизъявлении</a:t>
            </a:r>
          </a:p>
          <a:p>
            <a:pPr algn="ctr"/>
            <a:r>
              <a:rPr lang="ru-RU" sz="1600" b="1" dirty="0" smtClean="0">
                <a:solidFill>
                  <a:srgbClr val="0056AC"/>
                </a:solidFill>
              </a:rPr>
              <a:t>выступить оператором по приему </a:t>
            </a:r>
          </a:p>
          <a:p>
            <a:pPr algn="ctr"/>
            <a:r>
              <a:rPr lang="ru-RU" sz="1600" b="1" dirty="0" smtClean="0">
                <a:solidFill>
                  <a:srgbClr val="0056AC"/>
                </a:solidFill>
              </a:rPr>
              <a:t>документов</a:t>
            </a:r>
            <a:endParaRPr lang="ru-RU" sz="1600" b="1" dirty="0">
              <a:solidFill>
                <a:srgbClr val="0056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202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28052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сновная">
      <a:majorFont>
        <a:latin typeface="DINCyr-Medium"/>
        <a:ea typeface=""/>
        <a:cs typeface=""/>
      </a:majorFont>
      <a:minorFont>
        <a:latin typeface="DINCyr-Medium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1880</TotalTime>
  <Words>346</Words>
  <Application>Microsoft Office PowerPoint</Application>
  <PresentationFormat>Широкоэкранный</PresentationFormat>
  <Paragraphs>73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DINCyr-Medium</vt:lpstr>
      <vt:lpstr>Times New Roman</vt:lpstr>
      <vt:lpstr>Специальное оформление</vt:lpstr>
      <vt:lpstr> Концептуальные подходы к ведению Национального реестра специалистов   Докладчик: заместитель руководителя аппарата НОПРИЗ В.А.Ерёмин</vt:lpstr>
      <vt:lpstr>ВНИМАНИЕ!!!</vt:lpstr>
      <vt:lpstr> Схема действий по наполнению Национального реестра специалистов в изысканиях и проектировании </vt:lpstr>
      <vt:lpstr>  В соответствии со статьей 55.5-1 для включения в Национальный реестр, специалист должен соответствовать следующим минимальным требованиям: </vt:lpstr>
      <vt:lpstr>Для выполнения указанных требований Градостроительного кодекса специалист должен представить следующие документы:</vt:lpstr>
      <vt:lpstr>Регламент ведения НРС НОПРИЗ</vt:lpstr>
      <vt:lpstr>Наделение СРО полномочиями по принятию и проверке документов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Чесноков Сергей</dc:creator>
  <cp:lastModifiedBy>Сергей С. Павленко</cp:lastModifiedBy>
  <cp:revision>259</cp:revision>
  <cp:lastPrinted>2017-03-27T07:04:21Z</cp:lastPrinted>
  <dcterms:created xsi:type="dcterms:W3CDTF">2016-07-25T12:17:44Z</dcterms:created>
  <dcterms:modified xsi:type="dcterms:W3CDTF">2017-04-14T06:15:57Z</dcterms:modified>
</cp:coreProperties>
</file>